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embeddedFontLst>
    <p:embeddedFont>
      <p:font typeface="Oswald" charset="0"/>
      <p:regular r:id="rId18"/>
      <p:bold r:id="rId19"/>
    </p:embeddedFont>
    <p:embeddedFont>
      <p:font typeface="Garamond" pitchFamily="18" charset="0"/>
      <p:regular r:id="rId20"/>
      <p:bold r:id="rId21"/>
      <p:italic r:id="rId22"/>
    </p:embeddedFont>
    <p:embeddedFont>
      <p:font typeface="Roboto Condensed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90" y="-1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b1c1be013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4b1c1be013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4b1c1be01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g4b1c1be01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b1c1be013_3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8" name="Google Shape;188;g4b1c1be013_3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4b1c1be013_3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4b1c1be013_3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4b1c1be013_3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4b1c1be013_3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b1b9331b6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" name="Google Shape;83;g4b1b9331b6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b1b9331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4b1b9331b6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b1b9331b6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g4b1b9331b6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f48e32d72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g4f48e32d72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f48e32d72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4" name="Google Shape;124;g4f48e32d72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f48e32d72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g4f48e32d72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4b1c1be01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g4b1c1be013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4BB5D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5609677" y="2185857"/>
            <a:ext cx="3534593" cy="3432795"/>
            <a:chOff x="6172209" y="2656118"/>
            <a:chExt cx="2971745" cy="2886157"/>
          </a:xfrm>
        </p:grpSpPr>
        <p:sp>
          <p:nvSpPr>
            <p:cNvPr id="11" name="Google Shape;11;p2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</p:grpSp>
      <p:grpSp>
        <p:nvGrpSpPr>
          <p:cNvPr id="16" name="Google Shape;16;p2"/>
          <p:cNvGrpSpPr/>
          <p:nvPr/>
        </p:nvGrpSpPr>
        <p:grpSpPr>
          <a:xfrm>
            <a:off x="-22" y="-324555"/>
            <a:ext cx="3068565" cy="1910899"/>
            <a:chOff x="-32" y="-215971"/>
            <a:chExt cx="2163551" cy="1347316"/>
          </a:xfrm>
        </p:grpSpPr>
        <p:sp>
          <p:nvSpPr>
            <p:cNvPr id="17" name="Google Shape;17;p2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" name="Google Shape;19;p2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2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81D1EC"/>
            </a:solidFill>
            <a:ln>
              <a:noFill/>
            </a:ln>
          </p:spPr>
        </p: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None/>
              <a:defRPr sz="5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3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25" name="Google Shape;25;p3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30" name="Google Shape;30;p3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31" name="Google Shape;31;p3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3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3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3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Google Shape;35;p3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Char char="»"/>
              <a:defRPr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2pPr>
            <a:lvl3pPr marL="1371600" lvl="2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3pPr>
            <a:lvl4pPr marL="1828800" lvl="3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4pPr>
            <a:lvl5pPr marL="2286000" lvl="4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5pPr>
            <a:lvl6pPr marL="2743200" lvl="5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⋄"/>
              <a:defRPr/>
            </a:lvl6pPr>
            <a:lvl7pPr marL="3200400" lvl="6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parent Shapes">
  <p:cSld name="BLANK_1">
    <p:bg>
      <p:bgPr>
        <a:solidFill>
          <a:srgbClr val="3796BF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oogle Shape;40;p4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41" name="Google Shape;41;p4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" name="Google Shape;44;p4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333"/>
              </a:srgbClr>
            </a:solidFill>
            <a:ln>
              <a:noFill/>
            </a:ln>
          </p:spPr>
        </p:sp>
      </p:grpSp>
      <p:grpSp>
        <p:nvGrpSpPr>
          <p:cNvPr id="46" name="Google Shape;46;p4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47" name="Google Shape;47;p4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4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" name="Google Shape;49;p4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4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FFFFFF">
                <a:alpha val="33333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4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FFFFFF">
                <a:alpha val="33333"/>
              </a:srgbClr>
            </a:solidFill>
            <a:ln>
              <a:noFill/>
            </a:ln>
          </p:spPr>
        </p:sp>
      </p:grpSp>
      <p:sp>
        <p:nvSpPr>
          <p:cNvPr id="52" name="Google Shape;52;p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5"/>
          <p:cNvGrpSpPr/>
          <p:nvPr/>
        </p:nvGrpSpPr>
        <p:grpSpPr>
          <a:xfrm>
            <a:off x="6172209" y="2656118"/>
            <a:ext cx="2971745" cy="2886157"/>
            <a:chOff x="6172209" y="2656118"/>
            <a:chExt cx="2971745" cy="2886157"/>
          </a:xfrm>
        </p:grpSpPr>
        <p:sp>
          <p:nvSpPr>
            <p:cNvPr id="55" name="Google Shape;55;p5"/>
            <p:cNvSpPr/>
            <p:nvPr/>
          </p:nvSpPr>
          <p:spPr>
            <a:xfrm rot="9208626" flipH="1">
              <a:off x="6704904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5"/>
            <p:cNvSpPr/>
            <p:nvPr/>
          </p:nvSpPr>
          <p:spPr>
            <a:xfrm rot="9208633" flipH="1">
              <a:off x="7804300" y="3279013"/>
              <a:ext cx="877624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5"/>
            <p:cNvSpPr/>
            <p:nvPr/>
          </p:nvSpPr>
          <p:spPr>
            <a:xfrm rot="9208606" flipH="1">
              <a:off x="7481789" y="4276913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" name="Google Shape;58;p5"/>
            <p:cNvSpPr/>
            <p:nvPr/>
          </p:nvSpPr>
          <p:spPr>
            <a:xfrm rot="9208678" flipH="1">
              <a:off x="6287617" y="4657701"/>
              <a:ext cx="229660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5"/>
            <p:cNvSpPr/>
            <p:nvPr/>
          </p:nvSpPr>
          <p:spPr>
            <a:xfrm>
              <a:off x="8289303" y="2656118"/>
              <a:ext cx="854651" cy="1929080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60" name="Google Shape;60;p5"/>
          <p:cNvGrpSpPr/>
          <p:nvPr/>
        </p:nvGrpSpPr>
        <p:grpSpPr>
          <a:xfrm>
            <a:off x="-32" y="-228035"/>
            <a:ext cx="2163551" cy="1347316"/>
            <a:chOff x="-32" y="-215971"/>
            <a:chExt cx="2163551" cy="1347316"/>
          </a:xfrm>
        </p:grpSpPr>
        <p:sp>
          <p:nvSpPr>
            <p:cNvPr id="61" name="Google Shape;61;p5"/>
            <p:cNvSpPr/>
            <p:nvPr/>
          </p:nvSpPr>
          <p:spPr>
            <a:xfrm rot="-1591408" flipH="1">
              <a:off x="1362169" y="-63166"/>
              <a:ext cx="205103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 rot="-1591371" flipH="1">
              <a:off x="239463" y="-151890"/>
              <a:ext cx="434754" cy="1080980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5"/>
            <p:cNvSpPr/>
            <p:nvPr/>
          </p:nvSpPr>
          <p:spPr>
            <a:xfrm rot="-1591339" flipH="1">
              <a:off x="892401" y="-169347"/>
              <a:ext cx="504374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5"/>
            <p:cNvSpPr/>
            <p:nvPr/>
          </p:nvSpPr>
          <p:spPr>
            <a:xfrm rot="-1591322" flipH="1">
              <a:off x="1818452" y="-76292"/>
              <a:ext cx="229660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5" name="Google Shape;65;p5"/>
            <p:cNvSpPr/>
            <p:nvPr/>
          </p:nvSpPr>
          <p:spPr>
            <a:xfrm rot="10800000">
              <a:off x="-32" y="70725"/>
              <a:ext cx="380284" cy="858147"/>
            </a:xfrm>
            <a:custGeom>
              <a:avLst/>
              <a:gdLst/>
              <a:ahLst/>
              <a:cxnLst/>
              <a:rect l="l" t="t" r="r" b="b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66" name="Google Shape;66;p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  <a:defRPr sz="3000" b="1" i="0" u="none" strike="noStrike" cap="none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»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⋄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●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○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7896"/>
              </a:buClr>
              <a:buSzPts val="2000"/>
              <a:buFont typeface="Roboto Condensed"/>
              <a:buChar char="■"/>
              <a:defRPr sz="2000" b="0" i="0" u="none" strike="noStrike" cap="none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4BB5D9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mc:AlternateContent xmlns:mc="http://schemas.openxmlformats.org/markup-compatibility/2006">
    <mc:Choice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 Requires="p14">
      <p:transition spd="slow" p14:dur="1000">
        <p:fade/>
      </p:transition>
    </mc:Choice>
    <mc:Fallback>
      <p:transition spd="slow">
        <p:fade/>
      </p:transition>
    </mc:Fallback>
  </mc:AlternateConten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6"/>
          <p:cNvSpPr txBox="1">
            <a:spLocks noGrp="1"/>
          </p:cNvSpPr>
          <p:nvPr>
            <p:ph type="ctrTitle"/>
          </p:nvPr>
        </p:nvSpPr>
        <p:spPr>
          <a:xfrm>
            <a:off x="685800" y="2753825"/>
            <a:ext cx="5671500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it-IT"/>
              <a:t>Esercizio guidato</a:t>
            </a:r>
            <a:endParaRPr/>
          </a:p>
        </p:txBody>
      </p:sp>
      <p:sp>
        <p:nvSpPr>
          <p:cNvPr id="72" name="Google Shape;72;p6"/>
          <p:cNvSpPr txBox="1"/>
          <p:nvPr/>
        </p:nvSpPr>
        <p:spPr>
          <a:xfrm>
            <a:off x="1331640" y="3759595"/>
            <a:ext cx="42486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>
                <a:solidFill>
                  <a:srgbClr val="FFC000"/>
                </a:solidFill>
                <a:latin typeface="Garamond"/>
                <a:ea typeface="Garamond"/>
                <a:cs typeface="Garamond"/>
                <a:sym typeface="Garamond"/>
              </a:rPr>
              <a:t>Diagrammi E-R e Schema Relazionale</a:t>
            </a:r>
            <a:endParaRPr sz="1800" b="1" i="0" u="none" strike="noStrike" cap="none">
              <a:solidFill>
                <a:srgbClr val="FFC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166" name="Google Shape;166;p15"/>
          <p:cNvSpPr txBox="1">
            <a:spLocks noGrp="1"/>
          </p:cNvSpPr>
          <p:nvPr>
            <p:ph type="body" idx="1"/>
          </p:nvPr>
        </p:nvSpPr>
        <p:spPr>
          <a:xfrm>
            <a:off x="971600" y="1493247"/>
            <a:ext cx="7284992" cy="3094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67" name="Google Shape;167;p15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10</a:t>
            </a:fld>
            <a:endParaRPr/>
          </a:p>
        </p:txBody>
      </p:sp>
      <p:sp>
        <p:nvSpPr>
          <p:cNvPr id="168" name="Google Shape;168;p15"/>
          <p:cNvSpPr txBox="1"/>
          <p:nvPr/>
        </p:nvSpPr>
        <p:spPr>
          <a:xfrm>
            <a:off x="1691680" y="915566"/>
            <a:ext cx="6480720" cy="320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500" b="1">
                <a:solidFill>
                  <a:srgbClr val="FFC000"/>
                </a:solidFill>
                <a:latin typeface="Oswald"/>
                <a:ea typeface="Oswald"/>
                <a:cs typeface="Oswald"/>
                <a:sym typeface="Oswald"/>
              </a:rPr>
              <a:t>Partiamo dallo schema E-R finale</a:t>
            </a:r>
            <a:endParaRPr sz="1500" b="1" i="0" u="none" strike="noStrike" cap="none">
              <a:solidFill>
                <a:srgbClr val="FFC000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169" name="Google Shape;1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9575" y="1236225"/>
            <a:ext cx="7494501" cy="3590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175" name="Google Shape;175;p16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11</a:t>
            </a:fld>
            <a:endParaRPr/>
          </a:p>
        </p:txBody>
      </p:sp>
      <p:sp>
        <p:nvSpPr>
          <p:cNvPr id="176" name="Google Shape;176;p16"/>
          <p:cNvSpPr txBox="1"/>
          <p:nvPr/>
        </p:nvSpPr>
        <p:spPr>
          <a:xfrm>
            <a:off x="553700" y="965850"/>
            <a:ext cx="2548800" cy="3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entità diventano tabelle. Gli attributi, eccetto quelli multipli, vengono riportati, con il loro tipo e le loro caratteristiche.</a:t>
            </a:r>
            <a:endParaRPr sz="180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77" name="Google Shape;1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2500" y="965850"/>
            <a:ext cx="5536799" cy="3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183" name="Google Shape;183;p1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12</a:t>
            </a:fld>
            <a:endParaRPr/>
          </a:p>
        </p:txBody>
      </p:sp>
      <p:sp>
        <p:nvSpPr>
          <p:cNvPr id="184" name="Google Shape;184;p17"/>
          <p:cNvSpPr txBox="1"/>
          <p:nvPr/>
        </p:nvSpPr>
        <p:spPr>
          <a:xfrm>
            <a:off x="570700" y="1050975"/>
            <a:ext cx="2548800" cy="3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Gli attributi multipli diventano tabelle, con un nome e con chiave esterna verso l’entità originale. Entrambi gli attributi formano la chiave primaria.</a:t>
            </a:r>
            <a:endParaRPr sz="180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85" name="Google Shape;1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9500" y="1050975"/>
            <a:ext cx="5560250" cy="391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191" name="Google Shape;191;p1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13</a:t>
            </a:fld>
            <a:endParaRPr/>
          </a:p>
        </p:txBody>
      </p:sp>
      <p:sp>
        <p:nvSpPr>
          <p:cNvPr id="192" name="Google Shape;192;p18"/>
          <p:cNvSpPr txBox="1"/>
          <p:nvPr/>
        </p:nvSpPr>
        <p:spPr>
          <a:xfrm>
            <a:off x="607900" y="1014225"/>
            <a:ext cx="2548800" cy="3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relazioni 1 a N diventano chiavi esterne, dall’entità con cardinalità “N” verso quella con cardinalità “1”.</a:t>
            </a:r>
            <a:endParaRPr sz="180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193" name="Google Shape;1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6700" y="1014225"/>
            <a:ext cx="5507999" cy="3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9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199" name="Google Shape;199;p19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14</a:t>
            </a:fld>
            <a:endParaRPr/>
          </a:p>
        </p:txBody>
      </p:sp>
      <p:sp>
        <p:nvSpPr>
          <p:cNvPr id="200" name="Google Shape;200;p19"/>
          <p:cNvSpPr txBox="1"/>
          <p:nvPr/>
        </p:nvSpPr>
        <p:spPr>
          <a:xfrm>
            <a:off x="581600" y="1070675"/>
            <a:ext cx="2548800" cy="39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Le relazioni N a N diventano tabelle con chiavi esterne verso le entità in relazione. Entrambe formano la chiave primaria. Eventuali attributi della relazione diventano attributi della nuova tabella.</a:t>
            </a:r>
            <a:endParaRPr sz="180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201" name="Google Shape;2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0400" y="1031000"/>
            <a:ext cx="5536601" cy="3985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0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modello relazionale</a:t>
            </a:r>
            <a:endParaRPr/>
          </a:p>
        </p:txBody>
      </p:sp>
      <p:sp>
        <p:nvSpPr>
          <p:cNvPr id="207" name="Google Shape;207;p2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15</a:t>
            </a:fld>
            <a:endParaRPr/>
          </a:p>
        </p:txBody>
      </p:sp>
      <p:sp>
        <p:nvSpPr>
          <p:cNvPr id="208" name="Google Shape;208;p20"/>
          <p:cNvSpPr txBox="1"/>
          <p:nvPr/>
        </p:nvSpPr>
        <p:spPr>
          <a:xfrm>
            <a:off x="574900" y="1035700"/>
            <a:ext cx="2550300" cy="398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96BF"/>
              </a:buClr>
              <a:buSzPts val="3000"/>
              <a:buFont typeface="Oswal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E questo vale anche per le relazioni N a N riflessive (cioè che coinvolgono un’unica entità).</a:t>
            </a:r>
            <a:endParaRPr sz="180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pic>
        <p:nvPicPr>
          <p:cNvPr id="209" name="Google Shape;20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275" y="1035700"/>
            <a:ext cx="5536800" cy="398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7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traccia</a:t>
            </a:r>
            <a:endParaRPr/>
          </a:p>
        </p:txBody>
      </p:sp>
      <p:sp>
        <p:nvSpPr>
          <p:cNvPr id="79" name="Google Shape;79;p7"/>
          <p:cNvSpPr txBox="1">
            <a:spLocks noGrp="1"/>
          </p:cNvSpPr>
          <p:nvPr>
            <p:ph type="body" idx="1"/>
          </p:nvPr>
        </p:nvSpPr>
        <p:spPr>
          <a:xfrm>
            <a:off x="1031425" y="1203600"/>
            <a:ext cx="6817500" cy="30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Una videoteca per registrare un film nell’archivio ha bisogno di sapere la sua data di uscita, la durata, il genere e il titolo ed eventualmente se ha vinto qualche premio. Il film è stato girato da un regista che ha un nome, cognome e una nazionalità. Nel film recitano degli attori (nome, cognome, data di nascita e nazionalità), i quali lavorano con più attori. Un film ha una colonna sonora (titolo e durata).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8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schema E-R</a:t>
            </a:r>
            <a:endParaRPr/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880975" y="1203600"/>
            <a:ext cx="51309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Una videoteca per registrare un </a:t>
            </a:r>
            <a:r>
              <a:rPr lang="it-IT">
                <a:solidFill>
                  <a:srgbClr val="00FF00"/>
                </a:solidFill>
              </a:rPr>
              <a:t>film </a:t>
            </a:r>
            <a:r>
              <a:rPr lang="it-IT"/>
              <a:t>nell’archivio ha bisogno di sapere la sua data di uscita, la durata, il genere e il titolo ed eventualmente se ha vinto qualche premio. Il film è stato girato da un </a:t>
            </a:r>
            <a:r>
              <a:rPr lang="it-IT">
                <a:solidFill>
                  <a:srgbClr val="00FF00"/>
                </a:solidFill>
              </a:rPr>
              <a:t>regista </a:t>
            </a:r>
            <a:r>
              <a:rPr lang="it-IT"/>
              <a:t>che ha un nome, cognome e una nazionalità. Nel film recitano degli </a:t>
            </a:r>
            <a:r>
              <a:rPr lang="it-IT">
                <a:solidFill>
                  <a:srgbClr val="00FF00"/>
                </a:solidFill>
              </a:rPr>
              <a:t>attori </a:t>
            </a:r>
            <a:r>
              <a:rPr lang="it-IT"/>
              <a:t>(nome, cognome, data di nascita e nazionalità), i quali lavorano con più attori. Un film ha una </a:t>
            </a:r>
            <a:r>
              <a:rPr lang="it-IT">
                <a:solidFill>
                  <a:srgbClr val="00FF00"/>
                </a:solidFill>
              </a:rPr>
              <a:t>colonna sonora </a:t>
            </a:r>
            <a:r>
              <a:rPr lang="it-IT"/>
              <a:t>(titolo e durata).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87" name="Google Shape;87;p8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3</a:t>
            </a:fld>
            <a:endParaRPr/>
          </a:p>
        </p:txBody>
      </p:sp>
      <p:sp>
        <p:nvSpPr>
          <p:cNvPr id="88" name="Google Shape;88;p8"/>
          <p:cNvSpPr txBox="1"/>
          <p:nvPr/>
        </p:nvSpPr>
        <p:spPr>
          <a:xfrm>
            <a:off x="6496375" y="1203600"/>
            <a:ext cx="20604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alle entità</a:t>
            </a:r>
            <a:endParaRPr sz="18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89" name="Google Shape;89;p8"/>
          <p:cNvSpPr/>
          <p:nvPr/>
        </p:nvSpPr>
        <p:spPr>
          <a:xfrm>
            <a:off x="6323325" y="1380700"/>
            <a:ext cx="251700" cy="2673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schema E-R</a:t>
            </a:r>
            <a:endParaRPr/>
          </a:p>
        </p:txBody>
      </p:sp>
      <p:sp>
        <p:nvSpPr>
          <p:cNvPr id="95" name="Google Shape;95;p9"/>
          <p:cNvSpPr txBox="1">
            <a:spLocks noGrp="1"/>
          </p:cNvSpPr>
          <p:nvPr>
            <p:ph type="body" idx="1"/>
          </p:nvPr>
        </p:nvSpPr>
        <p:spPr>
          <a:xfrm>
            <a:off x="880975" y="1203600"/>
            <a:ext cx="51309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</a:pPr>
            <a:r>
              <a:rPr lang="it-IT"/>
              <a:t>Una videoteca per registrare un </a:t>
            </a:r>
            <a:r>
              <a:rPr lang="it-IT">
                <a:solidFill>
                  <a:srgbClr val="00FF00"/>
                </a:solidFill>
              </a:rPr>
              <a:t>film </a:t>
            </a:r>
            <a:r>
              <a:rPr lang="it-IT"/>
              <a:t>nell’archivio ha bisogno di sapere la sua data di uscita, la durata, il genere e il titolo ed eventualmente se ha vinto qualche premio. Il film </a:t>
            </a:r>
            <a:r>
              <a:rPr lang="it-IT">
                <a:solidFill>
                  <a:srgbClr val="FF0000"/>
                </a:solidFill>
              </a:rPr>
              <a:t>è stato girato</a:t>
            </a:r>
            <a:r>
              <a:rPr lang="it-IT"/>
              <a:t> da un </a:t>
            </a:r>
            <a:r>
              <a:rPr lang="it-IT">
                <a:solidFill>
                  <a:srgbClr val="00FF00"/>
                </a:solidFill>
              </a:rPr>
              <a:t>regista </a:t>
            </a:r>
            <a:r>
              <a:rPr lang="it-IT"/>
              <a:t>che ha un nome, cognome e una nazionalità. Nel film </a:t>
            </a:r>
            <a:r>
              <a:rPr lang="it-IT">
                <a:solidFill>
                  <a:srgbClr val="FF0000"/>
                </a:solidFill>
              </a:rPr>
              <a:t>recitano </a:t>
            </a:r>
            <a:r>
              <a:rPr lang="it-IT"/>
              <a:t>degli </a:t>
            </a:r>
            <a:r>
              <a:rPr lang="it-IT">
                <a:solidFill>
                  <a:srgbClr val="00FF00"/>
                </a:solidFill>
              </a:rPr>
              <a:t>attori </a:t>
            </a:r>
            <a:r>
              <a:rPr lang="it-IT"/>
              <a:t>(nome, cognome, data di nascita e nazionalità), i quali </a:t>
            </a:r>
            <a:r>
              <a:rPr lang="it-IT">
                <a:solidFill>
                  <a:srgbClr val="FF0000"/>
                </a:solidFill>
              </a:rPr>
              <a:t>lavorano </a:t>
            </a:r>
            <a:r>
              <a:rPr lang="it-IT"/>
              <a:t>con più attori. Un film </a:t>
            </a:r>
            <a:r>
              <a:rPr lang="it-IT">
                <a:solidFill>
                  <a:srgbClr val="FF0000"/>
                </a:solidFill>
              </a:rPr>
              <a:t>ha </a:t>
            </a:r>
            <a:r>
              <a:rPr lang="it-IT"/>
              <a:t>una </a:t>
            </a:r>
            <a:r>
              <a:rPr lang="it-IT">
                <a:solidFill>
                  <a:srgbClr val="00FF00"/>
                </a:solidFill>
              </a:rPr>
              <a:t>colonna sonora </a:t>
            </a:r>
            <a:r>
              <a:rPr lang="it-IT"/>
              <a:t>(titolo e durata).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96" name="Google Shape;96;p9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4</a:t>
            </a:fld>
            <a:endParaRPr/>
          </a:p>
        </p:txBody>
      </p:sp>
      <p:sp>
        <p:nvSpPr>
          <p:cNvPr id="97" name="Google Shape;97;p9"/>
          <p:cNvSpPr txBox="1"/>
          <p:nvPr/>
        </p:nvSpPr>
        <p:spPr>
          <a:xfrm>
            <a:off x="6496375" y="1203600"/>
            <a:ext cx="22650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alle entità</a:t>
            </a:r>
            <a:endParaRPr sz="18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relazioni</a:t>
            </a:r>
            <a:endParaRPr sz="18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98" name="Google Shape;98;p9"/>
          <p:cNvSpPr/>
          <p:nvPr/>
        </p:nvSpPr>
        <p:spPr>
          <a:xfrm>
            <a:off x="6323325" y="1380700"/>
            <a:ext cx="251700" cy="2673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6323325" y="2080500"/>
            <a:ext cx="251700" cy="267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 txBox="1">
            <a:spLocks noGrp="1"/>
          </p:cNvSpPr>
          <p:nvPr>
            <p:ph type="title"/>
          </p:nvPr>
        </p:nvSpPr>
        <p:spPr>
          <a:xfrm>
            <a:off x="2483768" y="267494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it-IT"/>
              <a:t>Esercizio: schema E-R</a:t>
            </a:r>
            <a:endParaRPr/>
          </a:p>
        </p:txBody>
      </p:sp>
      <p:sp>
        <p:nvSpPr>
          <p:cNvPr id="105" name="Google Shape;105;p10"/>
          <p:cNvSpPr txBox="1">
            <a:spLocks noGrp="1"/>
          </p:cNvSpPr>
          <p:nvPr>
            <p:ph type="body" idx="1"/>
          </p:nvPr>
        </p:nvSpPr>
        <p:spPr>
          <a:xfrm>
            <a:off x="880975" y="1203600"/>
            <a:ext cx="51309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None/>
            </a:pPr>
            <a:r>
              <a:rPr lang="it-IT"/>
              <a:t>Una videoteca per registrare un </a:t>
            </a:r>
            <a:r>
              <a:rPr lang="it-IT">
                <a:solidFill>
                  <a:srgbClr val="00FF00"/>
                </a:solidFill>
              </a:rPr>
              <a:t>film </a:t>
            </a:r>
            <a:r>
              <a:rPr lang="it-IT"/>
              <a:t>nell’archivio ha bisogno di sapere la sua </a:t>
            </a:r>
            <a:r>
              <a:rPr lang="it-IT">
                <a:solidFill>
                  <a:srgbClr val="4A86E8"/>
                </a:solidFill>
              </a:rPr>
              <a:t>data di uscita</a:t>
            </a:r>
            <a:r>
              <a:rPr lang="it-IT"/>
              <a:t>, la </a:t>
            </a:r>
            <a:r>
              <a:rPr lang="it-IT">
                <a:solidFill>
                  <a:srgbClr val="4A86E8"/>
                </a:solidFill>
              </a:rPr>
              <a:t>durata</a:t>
            </a:r>
            <a:r>
              <a:rPr lang="it-IT"/>
              <a:t>, il </a:t>
            </a:r>
            <a:r>
              <a:rPr lang="it-IT">
                <a:solidFill>
                  <a:srgbClr val="4A86E8"/>
                </a:solidFill>
              </a:rPr>
              <a:t>genere </a:t>
            </a:r>
            <a:r>
              <a:rPr lang="it-IT"/>
              <a:t>e il </a:t>
            </a:r>
            <a:r>
              <a:rPr lang="it-IT">
                <a:solidFill>
                  <a:srgbClr val="4A86E8"/>
                </a:solidFill>
              </a:rPr>
              <a:t>titolo </a:t>
            </a:r>
            <a:r>
              <a:rPr lang="it-IT"/>
              <a:t>ed eventualmente se ha vinto qualche </a:t>
            </a:r>
            <a:r>
              <a:rPr lang="it-IT">
                <a:solidFill>
                  <a:srgbClr val="4A86E8"/>
                </a:solidFill>
              </a:rPr>
              <a:t>premio</a:t>
            </a:r>
            <a:r>
              <a:rPr lang="it-IT"/>
              <a:t>. Il film </a:t>
            </a:r>
            <a:r>
              <a:rPr lang="it-IT">
                <a:solidFill>
                  <a:srgbClr val="FF0000"/>
                </a:solidFill>
              </a:rPr>
              <a:t>è stato girato</a:t>
            </a:r>
            <a:r>
              <a:rPr lang="it-IT"/>
              <a:t> da un </a:t>
            </a:r>
            <a:r>
              <a:rPr lang="it-IT">
                <a:solidFill>
                  <a:srgbClr val="00FF00"/>
                </a:solidFill>
              </a:rPr>
              <a:t>regista </a:t>
            </a:r>
            <a:r>
              <a:rPr lang="it-IT"/>
              <a:t>che ha un </a:t>
            </a:r>
            <a:r>
              <a:rPr lang="it-IT">
                <a:solidFill>
                  <a:srgbClr val="4A86E8"/>
                </a:solidFill>
              </a:rPr>
              <a:t>nome</a:t>
            </a:r>
            <a:r>
              <a:rPr lang="it-IT"/>
              <a:t>, </a:t>
            </a:r>
            <a:r>
              <a:rPr lang="it-IT">
                <a:solidFill>
                  <a:srgbClr val="4A86E8"/>
                </a:solidFill>
              </a:rPr>
              <a:t>cognome </a:t>
            </a:r>
            <a:r>
              <a:rPr lang="it-IT"/>
              <a:t>e una </a:t>
            </a:r>
            <a:r>
              <a:rPr lang="it-IT">
                <a:solidFill>
                  <a:srgbClr val="4A86E8"/>
                </a:solidFill>
              </a:rPr>
              <a:t>nazionalità</a:t>
            </a:r>
            <a:r>
              <a:rPr lang="it-IT"/>
              <a:t>. Nel film </a:t>
            </a:r>
            <a:r>
              <a:rPr lang="it-IT">
                <a:solidFill>
                  <a:srgbClr val="FF0000"/>
                </a:solidFill>
              </a:rPr>
              <a:t>recitano </a:t>
            </a:r>
            <a:r>
              <a:rPr lang="it-IT"/>
              <a:t>degli </a:t>
            </a:r>
            <a:r>
              <a:rPr lang="it-IT">
                <a:solidFill>
                  <a:srgbClr val="00FF00"/>
                </a:solidFill>
              </a:rPr>
              <a:t>attori </a:t>
            </a:r>
            <a:r>
              <a:rPr lang="it-IT"/>
              <a:t>(</a:t>
            </a:r>
            <a:r>
              <a:rPr lang="it-IT">
                <a:solidFill>
                  <a:srgbClr val="4A86E8"/>
                </a:solidFill>
              </a:rPr>
              <a:t>nome</a:t>
            </a:r>
            <a:r>
              <a:rPr lang="it-IT"/>
              <a:t>, </a:t>
            </a:r>
            <a:r>
              <a:rPr lang="it-IT">
                <a:solidFill>
                  <a:srgbClr val="4A86E8"/>
                </a:solidFill>
              </a:rPr>
              <a:t>cognome</a:t>
            </a:r>
            <a:r>
              <a:rPr lang="it-IT"/>
              <a:t>,</a:t>
            </a:r>
            <a:r>
              <a:rPr lang="it-IT">
                <a:solidFill>
                  <a:srgbClr val="4A86E8"/>
                </a:solidFill>
              </a:rPr>
              <a:t> data di nascita</a:t>
            </a:r>
            <a:r>
              <a:rPr lang="it-IT"/>
              <a:t> e </a:t>
            </a:r>
            <a:r>
              <a:rPr lang="it-IT">
                <a:solidFill>
                  <a:srgbClr val="4A86E8"/>
                </a:solidFill>
              </a:rPr>
              <a:t>nazionalità</a:t>
            </a:r>
            <a:r>
              <a:rPr lang="it-IT"/>
              <a:t>), i quali </a:t>
            </a:r>
            <a:r>
              <a:rPr lang="it-IT">
                <a:solidFill>
                  <a:srgbClr val="FF0000"/>
                </a:solidFill>
              </a:rPr>
              <a:t>lavorano </a:t>
            </a:r>
            <a:r>
              <a:rPr lang="it-IT"/>
              <a:t>con più attori. Un film </a:t>
            </a:r>
            <a:r>
              <a:rPr lang="it-IT">
                <a:solidFill>
                  <a:srgbClr val="FF0000"/>
                </a:solidFill>
              </a:rPr>
              <a:t>ha </a:t>
            </a:r>
            <a:r>
              <a:rPr lang="it-IT"/>
              <a:t>una </a:t>
            </a:r>
            <a:r>
              <a:rPr lang="it-IT">
                <a:solidFill>
                  <a:srgbClr val="00FF00"/>
                </a:solidFill>
              </a:rPr>
              <a:t>colonna sonora </a:t>
            </a:r>
            <a:r>
              <a:rPr lang="it-IT"/>
              <a:t>(</a:t>
            </a:r>
            <a:r>
              <a:rPr lang="it-IT">
                <a:solidFill>
                  <a:srgbClr val="4A86E8"/>
                </a:solidFill>
              </a:rPr>
              <a:t>titolo</a:t>
            </a:r>
            <a:r>
              <a:rPr lang="it-IT"/>
              <a:t> e </a:t>
            </a:r>
            <a:r>
              <a:rPr lang="it-IT">
                <a:solidFill>
                  <a:srgbClr val="4A86E8"/>
                </a:solidFill>
              </a:rPr>
              <a:t>durata</a:t>
            </a:r>
            <a:r>
              <a:rPr lang="it-IT"/>
              <a:t>).</a:t>
            </a: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  <a:p>
            <a:pPr marL="45720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endParaRPr/>
          </a:p>
        </p:txBody>
      </p:sp>
      <p:sp>
        <p:nvSpPr>
          <p:cNvPr id="106" name="Google Shape;106;p10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5</a:t>
            </a:fld>
            <a:endParaRPr/>
          </a:p>
        </p:txBody>
      </p:sp>
      <p:sp>
        <p:nvSpPr>
          <p:cNvPr id="107" name="Google Shape;107;p10"/>
          <p:cNvSpPr txBox="1"/>
          <p:nvPr/>
        </p:nvSpPr>
        <p:spPr>
          <a:xfrm>
            <a:off x="6496375" y="1203600"/>
            <a:ext cx="2265000" cy="3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alle entità</a:t>
            </a:r>
            <a:endParaRPr sz="18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2000" b="0" i="0" u="none" strike="noStrike" cap="none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le relazioni</a:t>
            </a:r>
            <a:endParaRPr sz="18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endParaRPr sz="18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18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rPr>
              <a:t>individuo gli attributi</a:t>
            </a:r>
            <a:endParaRPr sz="1800">
              <a:solidFill>
                <a:srgbClr val="607896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08" name="Google Shape;108;p10"/>
          <p:cNvSpPr/>
          <p:nvPr/>
        </p:nvSpPr>
        <p:spPr>
          <a:xfrm>
            <a:off x="6323325" y="1380700"/>
            <a:ext cx="251700" cy="2673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0"/>
          <p:cNvSpPr/>
          <p:nvPr/>
        </p:nvSpPr>
        <p:spPr>
          <a:xfrm>
            <a:off x="6323325" y="2080500"/>
            <a:ext cx="251700" cy="2673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0"/>
          <p:cNvSpPr/>
          <p:nvPr/>
        </p:nvSpPr>
        <p:spPr>
          <a:xfrm>
            <a:off x="6323325" y="2780300"/>
            <a:ext cx="251700" cy="267300"/>
          </a:xfrm>
          <a:prstGeom prst="ellipse">
            <a:avLst/>
          </a:prstGeom>
          <a:solidFill>
            <a:srgbClr val="4A86E8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1"/>
          <p:cNvSpPr/>
          <p:nvPr/>
        </p:nvSpPr>
        <p:spPr>
          <a:xfrm>
            <a:off x="2866881" y="110431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6" name="Google Shape;116;p11"/>
          <p:cNvSpPr txBox="1">
            <a:spLocks noGrp="1"/>
          </p:cNvSpPr>
          <p:nvPr>
            <p:ph type="body" idx="4294967295"/>
          </p:nvPr>
        </p:nvSpPr>
        <p:spPr>
          <a:xfrm>
            <a:off x="327425" y="1385775"/>
            <a:ext cx="3141900" cy="1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it-IT" sz="1800">
                <a:solidFill>
                  <a:srgbClr val="FFFFFF"/>
                </a:solidFill>
              </a:rPr>
              <a:t>Disegno lo schema: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entità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117" name="Google Shape;117;p11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6</a:t>
            </a:fld>
            <a:endParaRPr/>
          </a:p>
        </p:txBody>
      </p:sp>
      <p:sp>
        <p:nvSpPr>
          <p:cNvPr id="118" name="Google Shape;118;p11"/>
          <p:cNvSpPr txBox="1"/>
          <p:nvPr/>
        </p:nvSpPr>
        <p:spPr>
          <a:xfrm>
            <a:off x="2483768" y="368424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19" name="Google Shape;119;p11"/>
          <p:cNvSpPr txBox="1"/>
          <p:nvPr/>
        </p:nvSpPr>
        <p:spPr>
          <a:xfrm>
            <a:off x="5646950" y="2245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1"/>
          <p:cNvSpPr/>
          <p:nvPr/>
        </p:nvSpPr>
        <p:spPr>
          <a:xfrm>
            <a:off x="472000" y="2063025"/>
            <a:ext cx="251700" cy="283200"/>
          </a:xfrm>
          <a:prstGeom prst="flowChartConnector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1" name="Google Shape;121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0" y="1042925"/>
            <a:ext cx="5211900" cy="34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2"/>
          <p:cNvSpPr/>
          <p:nvPr/>
        </p:nvSpPr>
        <p:spPr>
          <a:xfrm>
            <a:off x="2866881" y="110431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27" name="Google Shape;127;p12"/>
          <p:cNvSpPr txBox="1">
            <a:spLocks noGrp="1"/>
          </p:cNvSpPr>
          <p:nvPr>
            <p:ph type="body" idx="4294967295"/>
          </p:nvPr>
        </p:nvSpPr>
        <p:spPr>
          <a:xfrm>
            <a:off x="326625" y="1598500"/>
            <a:ext cx="3141900" cy="185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it-IT" sz="1800">
                <a:solidFill>
                  <a:srgbClr val="FFFFFF"/>
                </a:solidFill>
              </a:rPr>
              <a:t>Disegno lo schema: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entità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relazioni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128" name="Google Shape;128;p12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7</a:t>
            </a:fld>
            <a:endParaRPr/>
          </a:p>
        </p:txBody>
      </p:sp>
      <p:sp>
        <p:nvSpPr>
          <p:cNvPr id="129" name="Google Shape;129;p12"/>
          <p:cNvSpPr txBox="1"/>
          <p:nvPr/>
        </p:nvSpPr>
        <p:spPr>
          <a:xfrm>
            <a:off x="2483768" y="368424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0" name="Google Shape;130;p12"/>
          <p:cNvSpPr txBox="1"/>
          <p:nvPr/>
        </p:nvSpPr>
        <p:spPr>
          <a:xfrm>
            <a:off x="5646950" y="2245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2"/>
          <p:cNvSpPr/>
          <p:nvPr/>
        </p:nvSpPr>
        <p:spPr>
          <a:xfrm>
            <a:off x="472000" y="2440775"/>
            <a:ext cx="251700" cy="283200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2"/>
          <p:cNvSpPr/>
          <p:nvPr/>
        </p:nvSpPr>
        <p:spPr>
          <a:xfrm>
            <a:off x="472000" y="2063025"/>
            <a:ext cx="251700" cy="283200"/>
          </a:xfrm>
          <a:prstGeom prst="flowChartConnector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3" name="Google Shape;133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0" y="1042925"/>
            <a:ext cx="5211901" cy="34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3"/>
          <p:cNvSpPr/>
          <p:nvPr/>
        </p:nvSpPr>
        <p:spPr>
          <a:xfrm>
            <a:off x="2866881" y="110431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39" name="Google Shape;139;p13"/>
          <p:cNvSpPr txBox="1">
            <a:spLocks noGrp="1"/>
          </p:cNvSpPr>
          <p:nvPr>
            <p:ph type="body" idx="4294967295"/>
          </p:nvPr>
        </p:nvSpPr>
        <p:spPr>
          <a:xfrm>
            <a:off x="323525" y="1706425"/>
            <a:ext cx="3141900" cy="1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it-IT" sz="1800">
                <a:solidFill>
                  <a:srgbClr val="FFFFFF"/>
                </a:solidFill>
              </a:rPr>
              <a:t>Disegno lo schema: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entità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relazioni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cardinalità delle relazioni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</a:endParaRPr>
          </a:p>
        </p:txBody>
      </p:sp>
      <p:sp>
        <p:nvSpPr>
          <p:cNvPr id="140" name="Google Shape;140;p13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8</a:t>
            </a:fld>
            <a:endParaRPr/>
          </a:p>
        </p:txBody>
      </p:sp>
      <p:sp>
        <p:nvSpPr>
          <p:cNvPr id="141" name="Google Shape;141;p13"/>
          <p:cNvSpPr txBox="1"/>
          <p:nvPr/>
        </p:nvSpPr>
        <p:spPr>
          <a:xfrm>
            <a:off x="2483768" y="368424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42" name="Google Shape;142;p13"/>
          <p:cNvSpPr txBox="1"/>
          <p:nvPr/>
        </p:nvSpPr>
        <p:spPr>
          <a:xfrm>
            <a:off x="5646950" y="2245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3"/>
          <p:cNvSpPr/>
          <p:nvPr/>
        </p:nvSpPr>
        <p:spPr>
          <a:xfrm>
            <a:off x="472000" y="2818525"/>
            <a:ext cx="251700" cy="283200"/>
          </a:xfrm>
          <a:prstGeom prst="flowChartConnector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3"/>
          <p:cNvSpPr/>
          <p:nvPr/>
        </p:nvSpPr>
        <p:spPr>
          <a:xfrm>
            <a:off x="472000" y="2440775"/>
            <a:ext cx="251700" cy="283200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3"/>
          <p:cNvSpPr/>
          <p:nvPr/>
        </p:nvSpPr>
        <p:spPr>
          <a:xfrm>
            <a:off x="472000" y="2063025"/>
            <a:ext cx="251700" cy="283200"/>
          </a:xfrm>
          <a:prstGeom prst="flowChartConnector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0" y="1042925"/>
            <a:ext cx="5211901" cy="345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/>
          <p:nvPr/>
        </p:nvSpPr>
        <p:spPr>
          <a:xfrm>
            <a:off x="3275856" y="1104316"/>
            <a:ext cx="5211900" cy="33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000" b="0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4294967295"/>
          </p:nvPr>
        </p:nvSpPr>
        <p:spPr>
          <a:xfrm>
            <a:off x="323525" y="1706425"/>
            <a:ext cx="3141900" cy="193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000"/>
              <a:buNone/>
            </a:pPr>
            <a:r>
              <a:rPr lang="it-IT" sz="1800">
                <a:solidFill>
                  <a:srgbClr val="FFFFFF"/>
                </a:solidFill>
              </a:rPr>
              <a:t>Disegno lo schema: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entità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relazioni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le cardinalità delle relazioni</a:t>
            </a:r>
            <a:endParaRPr sz="1800">
              <a:solidFill>
                <a:srgbClr val="FFFFFF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rgbClr val="FFFFFF"/>
                </a:solidFill>
              </a:rPr>
              <a:t>rappresento gli attributi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153" name="Google Shape;153;p14"/>
          <p:cNvSpPr txBox="1">
            <a:spLocks noGrp="1"/>
          </p:cNvSpPr>
          <p:nvPr>
            <p:ph type="sldNum" idx="12"/>
          </p:nvPr>
        </p:nvSpPr>
        <p:spPr>
          <a:xfrm>
            <a:off x="8556784" y="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fld id="{00000000-1234-1234-1234-123412341234}" type="slidenum">
              <a:rPr lang="it-IT"/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ts val="1300"/>
                <a:buNone/>
              </a:pPr>
              <a:t>9</a:t>
            </a:fld>
            <a:endParaRPr/>
          </a:p>
        </p:txBody>
      </p:sp>
      <p:sp>
        <p:nvSpPr>
          <p:cNvPr id="154" name="Google Shape;154;p14"/>
          <p:cNvSpPr txBox="1"/>
          <p:nvPr/>
        </p:nvSpPr>
        <p:spPr>
          <a:xfrm>
            <a:off x="2483768" y="368424"/>
            <a:ext cx="5378700" cy="4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BB5D9"/>
              </a:buClr>
              <a:buSzPts val="2000"/>
              <a:buFont typeface="Roboto Condensed"/>
              <a:buNone/>
            </a:pPr>
            <a:r>
              <a:rPr lang="it-IT" sz="3000" b="1">
                <a:solidFill>
                  <a:srgbClr val="FF9900"/>
                </a:solidFill>
                <a:latin typeface="Oswald"/>
                <a:ea typeface="Oswald"/>
                <a:cs typeface="Oswald"/>
                <a:sym typeface="Oswald"/>
              </a:rPr>
              <a:t>Esercizio: schema E-R</a:t>
            </a:r>
            <a:endParaRPr sz="3000" b="1" i="0" u="none" strike="noStrike" cap="none">
              <a:solidFill>
                <a:srgbClr val="FFFFFF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  <p:sp>
        <p:nvSpPr>
          <p:cNvPr id="155" name="Google Shape;155;p14"/>
          <p:cNvSpPr txBox="1"/>
          <p:nvPr/>
        </p:nvSpPr>
        <p:spPr>
          <a:xfrm>
            <a:off x="5646950" y="2245825"/>
            <a:ext cx="7336200" cy="85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"/>
          <p:cNvSpPr/>
          <p:nvPr/>
        </p:nvSpPr>
        <p:spPr>
          <a:xfrm>
            <a:off x="472000" y="3442200"/>
            <a:ext cx="251700" cy="283200"/>
          </a:xfrm>
          <a:prstGeom prst="flowChartConnector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4"/>
          <p:cNvSpPr/>
          <p:nvPr/>
        </p:nvSpPr>
        <p:spPr>
          <a:xfrm>
            <a:off x="472000" y="2818525"/>
            <a:ext cx="251700" cy="283200"/>
          </a:xfrm>
          <a:prstGeom prst="flowChartConnector">
            <a:avLst/>
          </a:prstGeom>
          <a:solidFill>
            <a:schemeClr val="accen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4"/>
          <p:cNvSpPr/>
          <p:nvPr/>
        </p:nvSpPr>
        <p:spPr>
          <a:xfrm>
            <a:off x="472000" y="2440775"/>
            <a:ext cx="251700" cy="283200"/>
          </a:xfrm>
          <a:prstGeom prst="flowChartConnector">
            <a:avLst/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4"/>
          <p:cNvSpPr/>
          <p:nvPr/>
        </p:nvSpPr>
        <p:spPr>
          <a:xfrm>
            <a:off x="472000" y="2063025"/>
            <a:ext cx="251700" cy="283200"/>
          </a:xfrm>
          <a:prstGeom prst="flowChartConnector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0" name="Google Shape;1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75850" y="1042928"/>
            <a:ext cx="5211900" cy="3456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Presentazione su schermo (16:9)</PresentationFormat>
  <Paragraphs>63</Paragraphs>
  <Slides>15</Slides>
  <Notes>15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0" baseType="lpstr">
      <vt:lpstr>Arial</vt:lpstr>
      <vt:lpstr>Oswald</vt:lpstr>
      <vt:lpstr>Garamond</vt:lpstr>
      <vt:lpstr>Roboto Condensed</vt:lpstr>
      <vt:lpstr>Wolsey template</vt:lpstr>
      <vt:lpstr>Esercizio guidato</vt:lpstr>
      <vt:lpstr>Esercizio: traccia</vt:lpstr>
      <vt:lpstr>Esercizio: schema E-R</vt:lpstr>
      <vt:lpstr>Esercizio: schema E-R</vt:lpstr>
      <vt:lpstr>Esercizio: schema E-R</vt:lpstr>
      <vt:lpstr>Diapositiva 6</vt:lpstr>
      <vt:lpstr>Diapositiva 7</vt:lpstr>
      <vt:lpstr>Diapositiva 8</vt:lpstr>
      <vt:lpstr>Diapositiva 9</vt:lpstr>
      <vt:lpstr>Esercizio: modello relazionale</vt:lpstr>
      <vt:lpstr>Esercizio: modello relazionale</vt:lpstr>
      <vt:lpstr>Esercizio: modello relazionale</vt:lpstr>
      <vt:lpstr>Esercizio: modello relazionale</vt:lpstr>
      <vt:lpstr>Esercizio: modello relazionale</vt:lpstr>
      <vt:lpstr>Esercizio: modello relazionale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Esercizio guidato</dc:title>
  <cp:lastModifiedBy>vgalella</cp:lastModifiedBy>
  <cp:revision>1</cp:revision>
  <dcterms:modified xsi:type="dcterms:W3CDTF">2019-02-18T10:38:39Z</dcterms:modified>
</cp:coreProperties>
</file>